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256"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Wenonah" initials="CW" lastIdx="5" clrIdx="0">
    <p:extLst>
      <p:ext uri="{19B8F6BF-5375-455C-9EA6-DF929625EA0E}">
        <p15:presenceInfo xmlns:p15="http://schemas.microsoft.com/office/powerpoint/2012/main" userId="S-1-5-21-20920562-1710240648-2013996557-16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08"/>
    <p:restoredTop sz="54356" autoAdjust="0"/>
  </p:normalViewPr>
  <p:slideViewPr>
    <p:cSldViewPr snapToGrid="0" snapToObjects="1">
      <p:cViewPr varScale="1">
        <p:scale>
          <a:sx n="45" d="100"/>
          <a:sy n="45" d="100"/>
        </p:scale>
        <p:origin x="1827"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D3EC5-C17F-0240-A6B7-777A2358E820}" type="datetimeFigureOut">
              <a:rPr lang="en-US" smtClean="0"/>
              <a:t>2/26/2021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08B9F-A1EA-FD4B-832B-99F38FD7EAA4}" type="slidenum">
              <a:rPr lang="en-US" smtClean="0"/>
              <a:t>‹#›</a:t>
            </a:fld>
            <a:endParaRPr lang="en-US"/>
          </a:p>
        </p:txBody>
      </p:sp>
    </p:spTree>
    <p:extLst>
      <p:ext uri="{BB962C8B-B14F-4D97-AF65-F5344CB8AC3E}">
        <p14:creationId xmlns:p14="http://schemas.microsoft.com/office/powerpoint/2010/main" val="116698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a:t>These</a:t>
            </a:r>
            <a:r>
              <a:rPr lang="fr-CA" dirty="0"/>
              <a:t> slides are </a:t>
            </a:r>
            <a:r>
              <a:rPr lang="fr-CA" dirty="0" err="1"/>
              <a:t>based</a:t>
            </a:r>
            <a:r>
              <a:rPr lang="fr-CA" dirty="0"/>
              <a:t> on the </a:t>
            </a:r>
            <a:r>
              <a:rPr lang="fr-CA" dirty="0" err="1"/>
              <a:t>work</a:t>
            </a:r>
            <a:r>
              <a:rPr lang="fr-CA" dirty="0"/>
              <a:t> of the Speech </a:t>
            </a:r>
            <a:r>
              <a:rPr lang="fr-CA" dirty="0" err="1"/>
              <a:t>Language</a:t>
            </a:r>
            <a:r>
              <a:rPr lang="fr-CA" dirty="0"/>
              <a:t> </a:t>
            </a:r>
            <a:r>
              <a:rPr lang="fr-CA" dirty="0" err="1"/>
              <a:t>Pathology</a:t>
            </a:r>
            <a:r>
              <a:rPr lang="fr-CA" dirty="0"/>
              <a:t> Program in the </a:t>
            </a:r>
            <a:r>
              <a:rPr lang="fr-CA" dirty="0" err="1"/>
              <a:t>School</a:t>
            </a:r>
            <a:r>
              <a:rPr lang="fr-CA" dirty="0"/>
              <a:t> of </a:t>
            </a:r>
            <a:r>
              <a:rPr lang="fr-CA" dirty="0" err="1"/>
              <a:t>Rehabilitation</a:t>
            </a:r>
            <a:r>
              <a:rPr lang="fr-CA" dirty="0"/>
              <a:t> Sciences at McMaster </a:t>
            </a:r>
            <a:r>
              <a:rPr lang="fr-CA" dirty="0" err="1"/>
              <a:t>University</a:t>
            </a:r>
            <a:r>
              <a:rPr lang="fr-CA" dirty="0"/>
              <a:t>.</a:t>
            </a:r>
            <a:endParaRPr lang="en-CA" dirty="0"/>
          </a:p>
        </p:txBody>
      </p:sp>
      <p:sp>
        <p:nvSpPr>
          <p:cNvPr id="4" name="Slide Number Placeholder 3"/>
          <p:cNvSpPr>
            <a:spLocks noGrp="1"/>
          </p:cNvSpPr>
          <p:nvPr>
            <p:ph type="sldNum" sz="quarter" idx="5"/>
          </p:nvPr>
        </p:nvSpPr>
        <p:spPr/>
        <p:txBody>
          <a:bodyPr/>
          <a:lstStyle/>
          <a:p>
            <a:fld id="{C6208B9F-A1EA-FD4B-832B-99F38FD7EAA4}" type="slidenum">
              <a:rPr lang="en-US" smtClean="0"/>
              <a:t>1</a:t>
            </a:fld>
            <a:endParaRPr lang="en-US"/>
          </a:p>
        </p:txBody>
      </p:sp>
    </p:spTree>
    <p:extLst>
      <p:ext uri="{BB962C8B-B14F-4D97-AF65-F5344CB8AC3E}">
        <p14:creationId xmlns:p14="http://schemas.microsoft.com/office/powerpoint/2010/main" val="1219339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has been taken from the American Speech-Language-Hearing Association (ASHA) website:</a:t>
            </a:r>
          </a:p>
          <a:p>
            <a:endParaRPr lang="en-US" dirty="0"/>
          </a:p>
          <a:p>
            <a:r>
              <a:rPr lang="en-US" dirty="0"/>
              <a:t>Your disclosure must address three things: (1) instructional personnel's name, (2) whether there are relevant financial relationships (or not) and (3) whether there are relevant nonfinancial relationships (or not).</a:t>
            </a:r>
            <a:endParaRPr lang="en-US" dirty="0">
              <a:cs typeface="Calibri" panose="020F0502020204030204"/>
            </a:endParaRPr>
          </a:p>
          <a:p>
            <a:endParaRPr lang="en-US" dirty="0"/>
          </a:p>
          <a:p>
            <a:r>
              <a:rPr lang="en-US" sz="1200" b="1" i="0" kern="1200" dirty="0">
                <a:solidFill>
                  <a:schemeClr val="tx1"/>
                </a:solidFill>
                <a:effectLst/>
                <a:latin typeface="+mn-lt"/>
                <a:ea typeface="+mn-ea"/>
                <a:cs typeface="+mn-cs"/>
              </a:rPr>
              <a:t>Financial relationships</a:t>
            </a:r>
            <a:r>
              <a:rPr lang="en-US" sz="1200" b="0" i="0" kern="1200" dirty="0">
                <a:solidFill>
                  <a:schemeClr val="tx1"/>
                </a:solidFill>
                <a:effectLst/>
                <a:latin typeface="+mn-lt"/>
                <a:ea typeface="+mn-ea"/>
                <a:cs typeface="+mn-cs"/>
              </a:rPr>
              <a:t> are those relationships through which the individual benefits by receiving a salary, royalty, intellectual property rights, gift, speaking fee, consulting fee, honorarium, ownership interest (e.g., stocks, stock options, or other ownership interest, excluding diversified mutual funds), or other financial benefit. Financial relationships can also include "contracted research" in which the institution obtains the grant and manages the funds and the individual serves as the principal or named investigator.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Nonfinancial relationships</a:t>
            </a:r>
            <a:r>
              <a:rPr lang="en-US" sz="1200" b="0" i="0" kern="1200" dirty="0">
                <a:solidFill>
                  <a:schemeClr val="tx1"/>
                </a:solidFill>
                <a:effectLst/>
                <a:latin typeface="+mn-lt"/>
                <a:ea typeface="+mn-ea"/>
                <a:cs typeface="+mn-cs"/>
              </a:rPr>
              <a:t> are those relationships—including personal, professional, political, institutional, religious, or other—that might bias an individual. For example:</a:t>
            </a:r>
          </a:p>
          <a:p>
            <a:r>
              <a:rPr lang="en-US" sz="1200" b="0" i="1" kern="1200" dirty="0">
                <a:solidFill>
                  <a:schemeClr val="tx1"/>
                </a:solidFill>
                <a:effectLst/>
                <a:latin typeface="+mn-lt"/>
                <a:ea typeface="+mn-ea"/>
                <a:cs typeface="+mn-cs"/>
              </a:rPr>
              <a:t>Personal</a:t>
            </a:r>
            <a:r>
              <a:rPr lang="en-US" sz="1200" b="0" i="0" kern="1200" dirty="0">
                <a:solidFill>
                  <a:schemeClr val="tx1"/>
                </a:solidFill>
                <a:effectLst/>
                <a:latin typeface="+mn-lt"/>
                <a:ea typeface="+mn-ea"/>
                <a:cs typeface="+mn-cs"/>
              </a:rPr>
              <a:t>—the individual has a friend in the company whose products the presenter is discussing; the individual has a family member or friend with a disorder covered by the course presented.</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Professional</a:t>
            </a:r>
            <a:r>
              <a:rPr lang="en-US" sz="1200" b="0" i="0" kern="1200" dirty="0">
                <a:solidFill>
                  <a:schemeClr val="tx1"/>
                </a:solidFill>
                <a:effectLst/>
                <a:latin typeface="+mn-lt"/>
                <a:ea typeface="+mn-ea"/>
                <a:cs typeface="+mn-cs"/>
              </a:rPr>
              <a:t>—the presenter belongs to an association or group whose services are discussed in the presentation; the presenter has a professional bias about a way to deliver a particular service; he or she is employed by or serves in a leadership role for OSLA, SAC or another professional organization.</a:t>
            </a:r>
          </a:p>
          <a:p>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Institutional</a:t>
            </a:r>
            <a:r>
              <a:rPr lang="en-US" sz="1200" b="0" i="0" kern="1200" dirty="0">
                <a:solidFill>
                  <a:schemeClr val="tx1"/>
                </a:solidFill>
                <a:effectLst/>
                <a:latin typeface="+mn-lt"/>
                <a:ea typeface="+mn-ea"/>
                <a:cs typeface="+mn-cs"/>
              </a:rPr>
              <a:t>—the presenter is affiliated with an institution or organization (e.g., serves on a committee or board of that organization); the presenter belongs to and/or financially supports the organization's causes.</a:t>
            </a:r>
          </a:p>
          <a:p>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Religious</a:t>
            </a:r>
            <a:r>
              <a:rPr lang="en-US" sz="1200" b="0" i="0" kern="1200" dirty="0">
                <a:solidFill>
                  <a:schemeClr val="tx1"/>
                </a:solidFill>
                <a:effectLst/>
                <a:latin typeface="+mn-lt"/>
                <a:ea typeface="+mn-ea"/>
                <a:cs typeface="+mn-cs"/>
              </a:rPr>
              <a:t>—a bias that is based on religious tenets (e.g., the presenter is biased in favor of service delivery at end of life based on his or her religious beliefs).</a:t>
            </a:r>
            <a:br>
              <a:rPr lang="en-US" sz="1200" b="0" i="0" kern="1200" dirty="0">
                <a:effectLst/>
                <a:cs typeface="+mn-lt"/>
              </a:rPr>
            </a:b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Political</a:t>
            </a:r>
            <a:r>
              <a:rPr lang="en-US" sz="1200" b="0" i="0" kern="1200" dirty="0">
                <a:solidFill>
                  <a:schemeClr val="tx1"/>
                </a:solidFill>
                <a:effectLst/>
                <a:latin typeface="+mn-lt"/>
                <a:ea typeface="+mn-ea"/>
                <a:cs typeface="+mn-cs"/>
              </a:rPr>
              <a:t>—the presenter is biased about a topic (e.g., health care reform), and that bias reflected the position of a particular political party on the issue.</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6208B9F-A1EA-FD4B-832B-99F38FD7EAA4}" type="slidenum">
              <a:rPr lang="en-US" smtClean="0"/>
              <a:t>2</a:t>
            </a:fld>
            <a:endParaRPr lang="en-US"/>
          </a:p>
        </p:txBody>
      </p:sp>
    </p:spTree>
    <p:extLst>
      <p:ext uri="{BB962C8B-B14F-4D97-AF65-F5344CB8AC3E}">
        <p14:creationId xmlns:p14="http://schemas.microsoft.com/office/powerpoint/2010/main" val="3674070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McMaster University recommends using the </a:t>
            </a:r>
            <a:r>
              <a:rPr lang="en-US" sz="1200" b="0" i="1" kern="1200" dirty="0">
                <a:solidFill>
                  <a:schemeClr val="tx1"/>
                </a:solidFill>
                <a:effectLst/>
                <a:latin typeface="+mn-lt"/>
                <a:ea typeface="+mn-ea"/>
                <a:cs typeface="+mn-cs"/>
              </a:rPr>
              <a:t>Publication Manual of the APA</a:t>
            </a:r>
            <a:r>
              <a:rPr lang="en-US" sz="1200" b="0" i="0" kern="1200" dirty="0">
                <a:solidFill>
                  <a:schemeClr val="tx1"/>
                </a:solidFill>
                <a:effectLst/>
                <a:latin typeface="+mn-lt"/>
                <a:ea typeface="+mn-ea"/>
                <a:cs typeface="+mn-cs"/>
              </a:rPr>
              <a:t> (7th ed.) style, which states authors should be mindful of the importance of using language that is free of bias or the suggestion thereof. Per APA style, “It is unacceptable to use constructions that might imply prejudicial beliefs or perpetuate biased assumptions against persons on the basis of age, disability, gender, participation in research, racial or ethnic identity, sexual orientation, socioeconomic status, or some combination of these or other personal factors (e.g., marital status, immigration status, religion)” (p. 131). The use of person-first (vs. disability-first) language Is preferable in most cases, however, in some cases an explanation of the choice of language being used may be preferred.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Link to McMaster University statement on Building an Inclusive Community with a Shared Purpose: </a:t>
            </a:r>
          </a:p>
          <a:p>
            <a:r>
              <a:rPr lang="en-US" sz="1200" b="0" i="0" kern="1200" dirty="0">
                <a:solidFill>
                  <a:schemeClr val="tx1"/>
                </a:solidFill>
                <a:effectLst/>
                <a:latin typeface="+mn-lt"/>
                <a:ea typeface="+mn-ea"/>
                <a:cs typeface="+mn-cs"/>
              </a:rPr>
              <a:t>https://secretariat.mcmaster.ca/app/uploads/Statement-on-Building-an-Inclusive-Community-with-a-Shared-Purpose.pdf </a:t>
            </a:r>
            <a:endParaRPr lang="en-US" dirty="0"/>
          </a:p>
        </p:txBody>
      </p:sp>
      <p:sp>
        <p:nvSpPr>
          <p:cNvPr id="4" name="Slide Number Placeholder 3"/>
          <p:cNvSpPr>
            <a:spLocks noGrp="1"/>
          </p:cNvSpPr>
          <p:nvPr>
            <p:ph type="sldNum" sz="quarter" idx="5"/>
          </p:nvPr>
        </p:nvSpPr>
        <p:spPr/>
        <p:txBody>
          <a:bodyPr/>
          <a:lstStyle/>
          <a:p>
            <a:fld id="{C6208B9F-A1EA-FD4B-832B-99F38FD7EAA4}" type="slidenum">
              <a:rPr lang="en-US" smtClean="0"/>
              <a:t>3</a:t>
            </a:fld>
            <a:endParaRPr lang="en-US"/>
          </a:p>
        </p:txBody>
      </p:sp>
    </p:spTree>
    <p:extLst>
      <p:ext uri="{BB962C8B-B14F-4D97-AF65-F5344CB8AC3E}">
        <p14:creationId xmlns:p14="http://schemas.microsoft.com/office/powerpoint/2010/main" val="405686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77D96-CBB8-504F-8788-2D1FAEFC07B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806593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7D96-CBB8-504F-8788-2D1FAEFC07B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35452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7D96-CBB8-504F-8788-2D1FAEFC07B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99681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7D96-CBB8-504F-8788-2D1FAEFC07B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532369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77D96-CBB8-504F-8788-2D1FAEFC07B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293027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477D96-CBB8-504F-8788-2D1FAEFC07B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2571528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477D96-CBB8-504F-8788-2D1FAEFC07B0}"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220663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477D96-CBB8-504F-8788-2D1FAEFC07B0}"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221124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77D96-CBB8-504F-8788-2D1FAEFC07B0}"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320573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477D96-CBB8-504F-8788-2D1FAEFC07B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413260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477D96-CBB8-504F-8788-2D1FAEFC07B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02085-56F6-0243-A215-103D39E7D8D9}" type="slidenum">
              <a:rPr lang="en-US" smtClean="0"/>
              <a:t>‹#›</a:t>
            </a:fld>
            <a:endParaRPr lang="en-US"/>
          </a:p>
        </p:txBody>
      </p:sp>
    </p:spTree>
    <p:extLst>
      <p:ext uri="{BB962C8B-B14F-4D97-AF65-F5344CB8AC3E}">
        <p14:creationId xmlns:p14="http://schemas.microsoft.com/office/powerpoint/2010/main" val="412244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77D96-CBB8-504F-8788-2D1FAEFC07B0}" type="datetimeFigureOut">
              <a:rPr lang="en-US" smtClean="0"/>
              <a:t>2/26/2021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02085-56F6-0243-A215-103D39E7D8D9}" type="slidenum">
              <a:rPr lang="en-US" smtClean="0"/>
              <a:t>‹#›</a:t>
            </a:fld>
            <a:endParaRPr lang="en-US"/>
          </a:p>
        </p:txBody>
      </p:sp>
    </p:spTree>
    <p:extLst>
      <p:ext uri="{BB962C8B-B14F-4D97-AF65-F5344CB8AC3E}">
        <p14:creationId xmlns:p14="http://schemas.microsoft.com/office/powerpoint/2010/main" val="699294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0FDB65-4BA7-4D40-A027-F12523B12E7A}"/>
              </a:ext>
            </a:extLst>
          </p:cNvPr>
          <p:cNvSpPr>
            <a:spLocks noGrp="1"/>
          </p:cNvSpPr>
          <p:nvPr>
            <p:ph type="title"/>
          </p:nvPr>
        </p:nvSpPr>
        <p:spPr/>
        <p:txBody>
          <a:bodyPr/>
          <a:lstStyle/>
          <a:p>
            <a:pPr algn="ctr"/>
            <a:r>
              <a:rPr lang="en-US" b="1" dirty="0"/>
              <a:t>Introduction</a:t>
            </a:r>
          </a:p>
        </p:txBody>
      </p:sp>
      <p:sp>
        <p:nvSpPr>
          <p:cNvPr id="5" name="Content Placeholder 4">
            <a:extLst>
              <a:ext uri="{FF2B5EF4-FFF2-40B4-BE49-F238E27FC236}">
                <a16:creationId xmlns:a16="http://schemas.microsoft.com/office/drawing/2014/main" id="{7369D961-CE53-374D-B104-669CAC78162A}"/>
              </a:ext>
            </a:extLst>
          </p:cNvPr>
          <p:cNvSpPr>
            <a:spLocks noGrp="1"/>
          </p:cNvSpPr>
          <p:nvPr>
            <p:ph idx="1"/>
          </p:nvPr>
        </p:nvSpPr>
        <p:spPr/>
        <p:txBody>
          <a:bodyPr/>
          <a:lstStyle/>
          <a:p>
            <a:r>
              <a:rPr lang="en-US" dirty="0"/>
              <a:t>[We ask that you please introduce yourself to the students before you begin your lecture. Please include information about yourself, including your educational background, experiences related to context of teaching (e.g. SLP, OT or PT) and/or the information you are presenting, as well as your current job position/role.]</a:t>
            </a:r>
          </a:p>
        </p:txBody>
      </p:sp>
    </p:spTree>
    <p:extLst>
      <p:ext uri="{BB962C8B-B14F-4D97-AF65-F5344CB8AC3E}">
        <p14:creationId xmlns:p14="http://schemas.microsoft.com/office/powerpoint/2010/main" val="10141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84ED-EF78-164F-B1B3-4B01F8D1B2EC}"/>
              </a:ext>
            </a:extLst>
          </p:cNvPr>
          <p:cNvSpPr>
            <a:spLocks noGrp="1"/>
          </p:cNvSpPr>
          <p:nvPr>
            <p:ph type="title"/>
          </p:nvPr>
        </p:nvSpPr>
        <p:spPr/>
        <p:txBody>
          <a:bodyPr/>
          <a:lstStyle/>
          <a:p>
            <a:pPr algn="ctr"/>
            <a:r>
              <a:rPr lang="en-US" b="1" dirty="0"/>
              <a:t>Disclosures</a:t>
            </a:r>
          </a:p>
        </p:txBody>
      </p:sp>
      <p:sp>
        <p:nvSpPr>
          <p:cNvPr id="3" name="Content Placeholder 2">
            <a:extLst>
              <a:ext uri="{FF2B5EF4-FFF2-40B4-BE49-F238E27FC236}">
                <a16:creationId xmlns:a16="http://schemas.microsoft.com/office/drawing/2014/main" id="{C2197F42-D013-F44E-853F-0952C0ECA752}"/>
              </a:ext>
            </a:extLst>
          </p:cNvPr>
          <p:cNvSpPr>
            <a:spLocks noGrp="1"/>
          </p:cNvSpPr>
          <p:nvPr>
            <p:ph idx="1"/>
          </p:nvPr>
        </p:nvSpPr>
        <p:spPr/>
        <p:txBody>
          <a:bodyPr>
            <a:normAutofit fontScale="85000" lnSpcReduction="20000"/>
          </a:bodyPr>
          <a:lstStyle/>
          <a:p>
            <a:pPr marL="0" indent="0">
              <a:buNone/>
            </a:pPr>
            <a:r>
              <a:rPr lang="en-US" dirty="0"/>
              <a:t>I, [name of presenter], have the</a:t>
            </a:r>
            <a:r>
              <a:rPr lang="en-US" b="1" dirty="0"/>
              <a:t> </a:t>
            </a:r>
            <a:r>
              <a:rPr lang="en-US" dirty="0"/>
              <a:t>following</a:t>
            </a:r>
            <a:r>
              <a:rPr lang="en-US" b="1" dirty="0"/>
              <a:t> relevant relationships</a:t>
            </a:r>
            <a:r>
              <a:rPr lang="en-US" dirty="0"/>
              <a:t> related to the content of this presentation:</a:t>
            </a:r>
          </a:p>
          <a:p>
            <a:r>
              <a:rPr lang="en-US" dirty="0"/>
              <a:t>Name of organization or products/services</a:t>
            </a:r>
          </a:p>
          <a:p>
            <a:pPr lvl="1"/>
            <a:r>
              <a:rPr lang="en-US" dirty="0"/>
              <a:t>Description of </a:t>
            </a:r>
            <a:r>
              <a:rPr lang="en-US" i="1" dirty="0"/>
              <a:t>financial relationship</a:t>
            </a:r>
            <a:r>
              <a:rPr lang="en-US" dirty="0"/>
              <a:t>(s) (not amount) such as ownership interest, employee, own all or part of a licensed patent or copyright, scholarship/grant, financial compensation, etc.</a:t>
            </a:r>
          </a:p>
          <a:p>
            <a:r>
              <a:rPr lang="en-US" dirty="0"/>
              <a:t>Name of organization or products/services</a:t>
            </a:r>
          </a:p>
          <a:p>
            <a:pPr lvl="1"/>
            <a:r>
              <a:rPr lang="en-US" dirty="0"/>
              <a:t>Description of </a:t>
            </a:r>
            <a:r>
              <a:rPr lang="en-US" i="1" dirty="0"/>
              <a:t>nonfinancial relationship(s)</a:t>
            </a:r>
            <a:r>
              <a:rPr lang="en-US" dirty="0"/>
              <a:t> (not amount) such as ongoing relationship, in-kind support, family member works there, etc.</a:t>
            </a:r>
          </a:p>
          <a:p>
            <a:pPr marL="0" indent="0">
              <a:buNone/>
            </a:pPr>
            <a:r>
              <a:rPr lang="en-US" dirty="0">
                <a:solidFill>
                  <a:srgbClr val="FF0000"/>
                </a:solidFill>
              </a:rPr>
              <a:t>OR</a:t>
            </a:r>
          </a:p>
          <a:p>
            <a:pPr marL="0" indent="0">
              <a:buNone/>
            </a:pPr>
            <a:r>
              <a:rPr lang="en-US" dirty="0"/>
              <a:t>I have no</a:t>
            </a:r>
            <a:r>
              <a:rPr lang="en-US" b="1" dirty="0"/>
              <a:t> relevant financial or nonfinancial relationships</a:t>
            </a:r>
            <a:r>
              <a:rPr lang="en-US" dirty="0"/>
              <a:t> in the products or services described, reviewed, evaluated or compared in this presentation.</a:t>
            </a:r>
          </a:p>
          <a:p>
            <a:endParaRPr lang="en-US" dirty="0"/>
          </a:p>
        </p:txBody>
      </p:sp>
    </p:spTree>
    <p:extLst>
      <p:ext uri="{BB962C8B-B14F-4D97-AF65-F5344CB8AC3E}">
        <p14:creationId xmlns:p14="http://schemas.microsoft.com/office/powerpoint/2010/main" val="15510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404C4-5200-9343-AAB7-202DC5F6F6C1}"/>
              </a:ext>
            </a:extLst>
          </p:cNvPr>
          <p:cNvSpPr>
            <a:spLocks noGrp="1"/>
          </p:cNvSpPr>
          <p:nvPr>
            <p:ph type="title"/>
          </p:nvPr>
        </p:nvSpPr>
        <p:spPr>
          <a:xfrm>
            <a:off x="618682" y="163107"/>
            <a:ext cx="7886700" cy="1325563"/>
          </a:xfrm>
        </p:spPr>
        <p:txBody>
          <a:bodyPr/>
          <a:lstStyle/>
          <a:p>
            <a:pPr algn="ctr"/>
            <a:r>
              <a:rPr lang="en-US" b="1" dirty="0"/>
              <a:t>Commitment to </a:t>
            </a:r>
            <a:br>
              <a:rPr lang="en-US" b="1" dirty="0"/>
            </a:br>
            <a:r>
              <a:rPr lang="en-US" b="1" dirty="0"/>
              <a:t>Equity, Inclusion and Diversity</a:t>
            </a:r>
          </a:p>
        </p:txBody>
      </p:sp>
      <p:sp>
        <p:nvSpPr>
          <p:cNvPr id="3" name="Content Placeholder 2">
            <a:extLst>
              <a:ext uri="{FF2B5EF4-FFF2-40B4-BE49-F238E27FC236}">
                <a16:creationId xmlns:a16="http://schemas.microsoft.com/office/drawing/2014/main" id="{6456780E-DE41-DE40-AA00-4479FF327A4B}"/>
              </a:ext>
            </a:extLst>
          </p:cNvPr>
          <p:cNvSpPr>
            <a:spLocks noGrp="1"/>
          </p:cNvSpPr>
          <p:nvPr>
            <p:ph idx="1"/>
          </p:nvPr>
        </p:nvSpPr>
        <p:spPr>
          <a:xfrm>
            <a:off x="182083" y="1690689"/>
            <a:ext cx="8759898" cy="3880771"/>
          </a:xfrm>
        </p:spPr>
        <p:txBody>
          <a:bodyPr vert="horz" lIns="91440" tIns="45720" rIns="91440" bIns="45720" rtlCol="0" anchor="t">
            <a:normAutofit/>
          </a:bodyPr>
          <a:lstStyle/>
          <a:p>
            <a:r>
              <a:rPr lang="en-US" dirty="0"/>
              <a:t>As a guest lecturer within the McMaster [OT/PT/SLP] Program, I am committed to establishing a learning environment that is free from harassment and discrimination on any basis, including race, religion, ability, and gender. </a:t>
            </a:r>
          </a:p>
          <a:p>
            <a:r>
              <a:rPr lang="en-US" dirty="0"/>
              <a:t>I have reviewed </a:t>
            </a:r>
            <a:r>
              <a:rPr lang="en-US"/>
              <a:t>the McMaster </a:t>
            </a:r>
            <a:r>
              <a:rPr lang="en-US" dirty="0"/>
              <a:t>University Statement on Building an Inclusive Community with a Shared Purpose</a:t>
            </a:r>
            <a:r>
              <a:rPr lang="en-US" baseline="30000" dirty="0"/>
              <a:t>1</a:t>
            </a:r>
            <a:r>
              <a:rPr lang="en-US" dirty="0"/>
              <a:t> and I will foster a culture that respects the human rights, integrity, and dignity of all.</a:t>
            </a:r>
          </a:p>
        </p:txBody>
      </p:sp>
      <p:sp>
        <p:nvSpPr>
          <p:cNvPr id="4" name="TextBox 3">
            <a:extLst>
              <a:ext uri="{FF2B5EF4-FFF2-40B4-BE49-F238E27FC236}">
                <a16:creationId xmlns:a16="http://schemas.microsoft.com/office/drawing/2014/main" id="{67940277-D501-40E2-A583-3A7051C63393}"/>
              </a:ext>
            </a:extLst>
          </p:cNvPr>
          <p:cNvSpPr txBox="1"/>
          <p:nvPr/>
        </p:nvSpPr>
        <p:spPr>
          <a:xfrm>
            <a:off x="0" y="5887042"/>
            <a:ext cx="9144000" cy="646331"/>
          </a:xfrm>
          <a:prstGeom prst="rect">
            <a:avLst/>
          </a:prstGeom>
          <a:noFill/>
        </p:spPr>
        <p:txBody>
          <a:bodyPr wrap="square" rtlCol="0">
            <a:spAutoFit/>
          </a:bodyPr>
          <a:lstStyle/>
          <a:p>
            <a:r>
              <a:rPr lang="en-US" sz="1800" baseline="30000" dirty="0"/>
              <a:t>1 </a:t>
            </a:r>
            <a:r>
              <a:rPr lang="en-US" sz="1800" dirty="0"/>
              <a:t>https://pacbic.mcmaster.ca/documents/inclusive-community-with-a-shared-purpose-statement.pdf/</a:t>
            </a:r>
          </a:p>
        </p:txBody>
      </p:sp>
    </p:spTree>
    <p:extLst>
      <p:ext uri="{BB962C8B-B14F-4D97-AF65-F5344CB8AC3E}">
        <p14:creationId xmlns:p14="http://schemas.microsoft.com/office/powerpoint/2010/main" val="593015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118E43C6677754CA990E831926D6126" ma:contentTypeVersion="9" ma:contentTypeDescription="Create a new document." ma:contentTypeScope="" ma:versionID="9d06ee500095865831248ebc2a11d169">
  <xsd:schema xmlns:xsd="http://www.w3.org/2001/XMLSchema" xmlns:xs="http://www.w3.org/2001/XMLSchema" xmlns:p="http://schemas.microsoft.com/office/2006/metadata/properties" xmlns:ns2="ae78a421-fd4e-4d64-a0ab-95725c3389ad" targetNamespace="http://schemas.microsoft.com/office/2006/metadata/properties" ma:root="true" ma:fieldsID="26ae884f26c365e12570d05c647007f4" ns2:_="">
    <xsd:import namespace="ae78a421-fd4e-4d64-a0ab-95725c3389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8a421-fd4e-4d64-a0ab-95725c3389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F5566A-7AF4-4686-91DC-79305AC7790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e78a421-fd4e-4d64-a0ab-95725c3389ad"/>
    <ds:schemaRef ds:uri="http://www.w3.org/XML/1998/namespace"/>
  </ds:schemaRefs>
</ds:datastoreItem>
</file>

<file path=customXml/itemProps2.xml><?xml version="1.0" encoding="utf-8"?>
<ds:datastoreItem xmlns:ds="http://schemas.openxmlformats.org/officeDocument/2006/customXml" ds:itemID="{2542B717-6844-4915-80D7-B679EC410A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8a421-fd4e-4d64-a0ab-95725c3389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2B6A88-A94F-47D5-BF5A-EB01453C17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1576</TotalTime>
  <Words>867</Words>
  <Application>Microsoft Office PowerPoint</Application>
  <PresentationFormat>On-screen Show (4:3)</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Introduction</vt:lpstr>
      <vt:lpstr>Disclosures</vt:lpstr>
      <vt:lpstr>Commitment to  Equity, Inclusion and Diversity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Ashwini Namasivayam-MacDonald</dc:creator>
  <cp:lastModifiedBy>Durocher, Evelyne</cp:lastModifiedBy>
  <cp:revision>59</cp:revision>
  <dcterms:created xsi:type="dcterms:W3CDTF">2020-06-19T18:33:05Z</dcterms:created>
  <dcterms:modified xsi:type="dcterms:W3CDTF">2021-02-26T14:46:25Z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0x010100C118E43C6677754CA990E831926D6126</vt:lpwstr>
  </property>
</Properties>
</file>